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32" autoAdjust="0"/>
    <p:restoredTop sz="94693" autoAdjust="0"/>
  </p:normalViewPr>
  <p:slideViewPr>
    <p:cSldViewPr>
      <p:cViewPr>
        <p:scale>
          <a:sx n="111" d="100"/>
          <a:sy n="111" d="100"/>
        </p:scale>
        <p:origin x="42" y="18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64B1E-3F54-4346-B13E-8726AAC223AA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B5118-6B0B-4522-BB4A-27F9C6A7EC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02795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68542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цв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6329" y="0"/>
            <a:ext cx="7778383" cy="1569999"/>
          </a:xfrm>
          <a:prstGeom prst="rect">
            <a:avLst/>
          </a:prstGeom>
        </p:spPr>
        <p:txBody>
          <a:bodyPr anchor="b"/>
          <a:lstStyle>
            <a:lvl1pPr>
              <a:defRPr sz="5900">
                <a:solidFill>
                  <a:srgbClr val="0072BC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700">
                <a:solidFill>
                  <a:srgbClr val="0072BC"/>
                </a:solidFill>
              </a:rPr>
              <a:t>Образец заголовка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686329" y="1705838"/>
            <a:ext cx="6863280" cy="2229834"/>
          </a:xfrm>
          <a:prstGeom prst="rect">
            <a:avLst/>
          </a:prstGeom>
        </p:spPr>
        <p:txBody>
          <a:bodyPr lIns="81071" tIns="40535" rIns="81071" bIns="40535"/>
          <a:lstStyle>
            <a:lvl1pPr marL="0" indent="0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700"/>
              <a:t>Образец подзаголовка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xfrm>
            <a:off x="6462921" y="6301346"/>
            <a:ext cx="2058985" cy="249997"/>
          </a:xfrm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r>
              <a:rPr lang="en-US" sz="66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Constantia" pitchFamily="18" charset="0"/>
              </a:rPr>
              <a:t>articles</a:t>
            </a:r>
            <a:endParaRPr lang="ru-RU" sz="6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3300" b="1" dirty="0" smtClean="0">
                <a:solidFill>
                  <a:schemeClr val="tx1"/>
                </a:solidFill>
                <a:latin typeface="Constantia" pitchFamily="18" charset="0"/>
              </a:rPr>
              <a:t>Indefinite article</a:t>
            </a:r>
            <a:endParaRPr lang="ru-RU" sz="3300" b="1" dirty="0" smtClean="0">
              <a:solidFill>
                <a:schemeClr val="tx1"/>
              </a:solidFill>
              <a:latin typeface="Constantia" pitchFamily="18" charset="0"/>
            </a:endParaRPr>
          </a:p>
          <a:p>
            <a:pPr algn="l">
              <a:buFont typeface="Wingdings" pitchFamily="2" charset="2"/>
              <a:buChar char="q"/>
            </a:pPr>
            <a:r>
              <a:rPr lang="en-US" sz="3300" b="1" dirty="0" smtClean="0">
                <a:solidFill>
                  <a:schemeClr val="tx1"/>
                </a:solidFill>
                <a:latin typeface="Constantia" pitchFamily="18" charset="0"/>
              </a:rPr>
              <a:t>Definite article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pPr algn="ctr"/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Geographical names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Names of lakes without the word “lake” go with no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Lake Ontario OR the Ontario</a:t>
            </a:r>
          </a:p>
          <a:p>
            <a:r>
              <a:rPr lang="en-US" sz="3200" dirty="0" smtClean="0"/>
              <a:t>Names of mountain chains go with the definite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Urals, the Alps</a:t>
            </a:r>
          </a:p>
          <a:p>
            <a:r>
              <a:rPr lang="en-US" sz="3200" dirty="0" smtClean="0"/>
              <a:t>Names of mountain peaks go with no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Elbrus, Everest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Geographical names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Names of groups of islands are used with the definite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Bermudas</a:t>
            </a:r>
          </a:p>
          <a:p>
            <a:r>
              <a:rPr lang="en-US" sz="3200" dirty="0" smtClean="0"/>
              <a:t>Names of singular islands are used with no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Madagascar </a:t>
            </a:r>
          </a:p>
          <a:p>
            <a:r>
              <a:rPr lang="en-US" sz="3200" dirty="0" smtClean="0"/>
              <a:t>Names of streets and squares are used without articles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Oxford Street, Trafalgar Square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Geographical names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962856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The names of the following towns, countries &amp; cities are used with the definite article: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Hague, the Netherlands, the West Indies, the Ruhr, the Riviera, the Crimea, the Ukraine, the Caucasus, the Congo, the Lebanon</a:t>
            </a:r>
          </a:p>
          <a:p>
            <a:r>
              <a:rPr lang="en-US" sz="2800" dirty="0" smtClean="0"/>
              <a:t>Cardinal points are used with definite article</a:t>
            </a:r>
          </a:p>
          <a:p>
            <a:pPr lvl="1"/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C00000"/>
                </a:solidFill>
              </a:rPr>
              <a:t>the North, the South, the West, the East 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BUT form East to West &amp; from North to South</a:t>
            </a:r>
          </a:p>
          <a:p>
            <a:endParaRPr lang="en-US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79"/>
          <p:cNvSpPr txBox="1">
            <a:spLocks/>
          </p:cNvSpPr>
          <p:nvPr/>
        </p:nvSpPr>
        <p:spPr>
          <a:xfrm>
            <a:off x="3143240" y="5286388"/>
            <a:ext cx="5857884" cy="1285884"/>
          </a:xfrm>
          <a:prstGeom prst="rect">
            <a:avLst/>
          </a:prstGeom>
        </p:spPr>
        <p:txBody>
          <a:bodyPr lIns="81071" tIns="40535" rIns="81071" bIns="40535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96019">
              <a:lnSpc>
                <a:spcPct val="100000"/>
              </a:lnSpc>
              <a:defRPr sz="1800">
                <a:solidFill>
                  <a:srgbClr val="000000"/>
                </a:solidFill>
              </a:defRPr>
            </a:pP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357422" y="928670"/>
            <a:ext cx="6643734" cy="3000396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r>
              <a:rPr lang="en-US" sz="5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Thank you for your attention</a:t>
            </a:r>
            <a:endParaRPr lang="ru-RU" sz="5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7929618" cy="1320188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Indefinite articles </a:t>
            </a:r>
            <a:br>
              <a:rPr lang="en-US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sz="4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 &amp; an</a:t>
            </a:r>
            <a:endParaRPr lang="ru-RU" sz="4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9416"/>
            <a:ext cx="8143900" cy="4846320"/>
          </a:xfrm>
        </p:spPr>
        <p:txBody>
          <a:bodyPr>
            <a:noAutofit/>
          </a:bodyPr>
          <a:lstStyle/>
          <a:p>
            <a:r>
              <a:rPr lang="en-US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900" dirty="0" smtClean="0"/>
              <a:t> is used before nouns which begin with </a:t>
            </a:r>
            <a:r>
              <a:rPr lang="en-US" sz="2900" b="1" dirty="0" smtClean="0"/>
              <a:t>Consonants</a:t>
            </a:r>
          </a:p>
          <a:p>
            <a:pPr lvl="1"/>
            <a:r>
              <a:rPr lang="en-US" sz="2900" b="1" dirty="0" smtClean="0">
                <a:solidFill>
                  <a:srgbClr val="C00000"/>
                </a:solidFill>
              </a:rPr>
              <a:t>A book, a girl, a sweet</a:t>
            </a:r>
          </a:p>
          <a:p>
            <a:r>
              <a:rPr lang="en-US" sz="2900" dirty="0" smtClean="0"/>
              <a:t>Also</a:t>
            </a:r>
            <a:r>
              <a:rPr lang="en-US" sz="2900" b="1" dirty="0" smtClean="0"/>
              <a:t> </a:t>
            </a:r>
            <a:r>
              <a:rPr lang="en-US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2900" b="1" dirty="0" smtClean="0"/>
              <a:t> </a:t>
            </a:r>
            <a:r>
              <a:rPr lang="en-US" sz="2900" dirty="0" smtClean="0"/>
              <a:t>is used before U and EU</a:t>
            </a:r>
          </a:p>
          <a:p>
            <a:pPr lvl="1"/>
            <a:r>
              <a:rPr lang="en-US" sz="2900" b="1" dirty="0" smtClean="0">
                <a:solidFill>
                  <a:srgbClr val="C00000"/>
                </a:solidFill>
              </a:rPr>
              <a:t>A university, a European city</a:t>
            </a:r>
          </a:p>
          <a:p>
            <a:r>
              <a:rPr lang="en-US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</a:t>
            </a:r>
            <a:r>
              <a:rPr lang="en-US" sz="2900" b="1" dirty="0" smtClean="0"/>
              <a:t> </a:t>
            </a:r>
            <a:r>
              <a:rPr lang="en-US" sz="2900" dirty="0" smtClean="0"/>
              <a:t>is used before nouns which begin with </a:t>
            </a:r>
            <a:r>
              <a:rPr lang="en-US" sz="2900" b="1" dirty="0" smtClean="0"/>
              <a:t>vowels</a:t>
            </a:r>
          </a:p>
          <a:p>
            <a:pPr lvl="1"/>
            <a:r>
              <a:rPr lang="en-US" sz="2900" b="1" dirty="0" smtClean="0">
                <a:solidFill>
                  <a:srgbClr val="C00000"/>
                </a:solidFill>
              </a:rPr>
              <a:t>An apple, an interesting film</a:t>
            </a:r>
          </a:p>
          <a:p>
            <a:r>
              <a:rPr lang="en-US" sz="2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</a:t>
            </a:r>
            <a:r>
              <a:rPr lang="en-US" sz="2900" b="1" dirty="0" smtClean="0"/>
              <a:t> </a:t>
            </a:r>
            <a:r>
              <a:rPr lang="en-US" sz="2900" dirty="0" smtClean="0"/>
              <a:t>is used before  H when the sound is silent</a:t>
            </a:r>
          </a:p>
          <a:p>
            <a:pPr lvl="1"/>
            <a:r>
              <a:rPr lang="en-US" sz="2900" b="1" dirty="0" smtClean="0">
                <a:solidFill>
                  <a:srgbClr val="C00000"/>
                </a:solidFill>
              </a:rPr>
              <a:t>An hour</a:t>
            </a:r>
            <a:endParaRPr lang="ru-RU" sz="29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 &amp; the</a:t>
            </a:r>
            <a:endParaRPr lang="ru-RU" sz="5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9416"/>
            <a:ext cx="7929618" cy="48463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/>
              <a:t>Mary: I bought </a:t>
            </a:r>
            <a:r>
              <a:rPr lang="en-US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200" dirty="0" smtClean="0"/>
              <a:t> CD player and </a:t>
            </a:r>
            <a:r>
              <a:rPr lang="en-US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200" dirty="0" smtClean="0"/>
              <a:t> TV yesterday.</a:t>
            </a:r>
          </a:p>
          <a:p>
            <a:pPr algn="ctr">
              <a:buNone/>
            </a:pPr>
            <a:r>
              <a:rPr lang="en-US" sz="3200" dirty="0" smtClean="0"/>
              <a:t>Fred: Was </a:t>
            </a:r>
            <a:r>
              <a:rPr lang="en-US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/>
              <a:t>CD player expensive?</a:t>
            </a:r>
          </a:p>
          <a:p>
            <a:pPr algn="ctr">
              <a:buNone/>
            </a:pPr>
            <a:endParaRPr lang="en-US" sz="3200" dirty="0" smtClean="0"/>
          </a:p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 smtClean="0"/>
              <a:t> &amp;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</a:t>
            </a:r>
            <a:r>
              <a:rPr lang="en-US" sz="3600" dirty="0" smtClean="0"/>
              <a:t> are used when we mention </a:t>
            </a:r>
            <a:r>
              <a:rPr lang="en-US" sz="3600" dirty="0" err="1" smtClean="0"/>
              <a:t>smth</a:t>
            </a:r>
            <a:r>
              <a:rPr lang="en-US" sz="3600" dirty="0" smtClean="0"/>
              <a:t> </a:t>
            </a:r>
            <a:r>
              <a:rPr lang="en-US" sz="3600" b="1" dirty="0" smtClean="0"/>
              <a:t>for the first time</a:t>
            </a:r>
          </a:p>
          <a:p>
            <a:r>
              <a:rPr lang="en-US" sz="3600" b="1" dirty="0" smtClean="0"/>
              <a:t>THE</a:t>
            </a:r>
            <a:r>
              <a:rPr lang="en-US" sz="3600" dirty="0" smtClean="0"/>
              <a:t> is used when we mention a person or a thing </a:t>
            </a:r>
            <a:r>
              <a:rPr lang="en-US" sz="3600" b="1" dirty="0" smtClean="0"/>
              <a:t>again</a:t>
            </a:r>
          </a:p>
          <a:p>
            <a:pPr>
              <a:buNone/>
            </a:pPr>
            <a:endParaRPr lang="ru-RU" sz="3200" b="1" u="sng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553356" cy="114300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Special uses of A &amp; AN</a:t>
            </a:r>
            <a:endParaRPr lang="ru-RU" sz="4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9416"/>
            <a:ext cx="7858180" cy="48463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We use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AN </a:t>
            </a:r>
            <a:r>
              <a:rPr lang="en-US" sz="3600" dirty="0" smtClean="0"/>
              <a:t>with </a:t>
            </a:r>
            <a:r>
              <a:rPr lang="en-US" sz="3600" u="sng" dirty="0" smtClean="0"/>
              <a:t>prices</a:t>
            </a:r>
            <a:r>
              <a:rPr lang="en-US" sz="3600" dirty="0" smtClean="0"/>
              <a:t>, </a:t>
            </a:r>
            <a:r>
              <a:rPr lang="en-US" sz="3600" u="sng" dirty="0" smtClean="0"/>
              <a:t>frequency</a:t>
            </a:r>
            <a:r>
              <a:rPr lang="en-US" sz="3600" dirty="0" smtClean="0"/>
              <a:t> and </a:t>
            </a:r>
            <a:r>
              <a:rPr lang="en-US" sz="3600" u="sng" dirty="0" smtClean="0"/>
              <a:t>speeds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It costs $2 </a:t>
            </a:r>
            <a:r>
              <a:rPr lang="en-US" sz="3200" b="1" u="sng" dirty="0" smtClean="0">
                <a:solidFill>
                  <a:srgbClr val="C00000"/>
                </a:solidFill>
              </a:rPr>
              <a:t>a </a:t>
            </a:r>
            <a:r>
              <a:rPr lang="en-US" sz="3200" b="1" u="sng" dirty="0" err="1" smtClean="0">
                <a:solidFill>
                  <a:srgbClr val="C00000"/>
                </a:solidFill>
              </a:rPr>
              <a:t>litre</a:t>
            </a:r>
            <a:endParaRPr lang="en-US" sz="3200" b="1" u="sng" dirty="0" smtClean="0">
              <a:solidFill>
                <a:srgbClr val="C00000"/>
              </a:solidFill>
            </a:endParaRP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You should drink about 2 </a:t>
            </a:r>
            <a:r>
              <a:rPr lang="en-US" sz="3200" b="1" dirty="0" err="1" smtClean="0">
                <a:solidFill>
                  <a:srgbClr val="C00000"/>
                </a:solidFill>
              </a:rPr>
              <a:t>litres</a:t>
            </a:r>
            <a:r>
              <a:rPr lang="en-US" sz="3200" b="1" dirty="0" smtClean="0">
                <a:solidFill>
                  <a:srgbClr val="C00000"/>
                </a:solidFill>
              </a:rPr>
              <a:t> of water </a:t>
            </a:r>
            <a:r>
              <a:rPr lang="en-US" sz="3200" b="1" u="sng" dirty="0" smtClean="0">
                <a:solidFill>
                  <a:srgbClr val="C00000"/>
                </a:solidFill>
              </a:rPr>
              <a:t>a day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You’re driving at 90 miles </a:t>
            </a:r>
            <a:r>
              <a:rPr lang="en-US" sz="3200" b="1" u="sng" dirty="0" smtClean="0">
                <a:solidFill>
                  <a:srgbClr val="C00000"/>
                </a:solidFill>
              </a:rPr>
              <a:t>an hour</a:t>
            </a:r>
          </a:p>
          <a:p>
            <a:r>
              <a:rPr lang="en-US" sz="3600" dirty="0" smtClean="0"/>
              <a:t>We use</a:t>
            </a:r>
            <a:r>
              <a:rPr lang="ru-RU" sz="3600" dirty="0" smtClean="0"/>
              <a:t> 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A, AN </a:t>
            </a:r>
            <a:r>
              <a:rPr lang="en-US" sz="3600" dirty="0" smtClean="0"/>
              <a:t>with professions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I’m </a:t>
            </a:r>
            <a:r>
              <a:rPr lang="en-US" sz="3200" b="1" u="sng" dirty="0" smtClean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 hairdresser; she’s </a:t>
            </a:r>
            <a:r>
              <a:rPr lang="en-US" sz="3200" b="1" u="sng" dirty="0" smtClean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 doctor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Special uses of </a:t>
            </a:r>
            <a:r>
              <a:rPr lang="en-US" sz="480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THe</a:t>
            </a:r>
            <a:endParaRPr lang="ru-RU" sz="4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When there is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only one </a:t>
            </a:r>
            <a:r>
              <a:rPr lang="en-US" sz="3200" dirty="0" smtClean="0"/>
              <a:t>of something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sun, the Earth, the world, the Internet etc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Is she in the kitchen? Can you turn off the TV?</a:t>
            </a:r>
          </a:p>
          <a:p>
            <a:r>
              <a:rPr lang="en-US" sz="3200" dirty="0" smtClean="0"/>
              <a:t>When a singular noun (name) refers to a group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police, the government, the Browns</a:t>
            </a:r>
          </a:p>
          <a:p>
            <a:r>
              <a:rPr lang="en-US" sz="3200" dirty="0" smtClean="0"/>
              <a:t>With superlatives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best, the most interesting</a:t>
            </a:r>
          </a:p>
          <a:p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Autofit/>
          </a:bodyPr>
          <a:lstStyle/>
          <a:p>
            <a:pPr algn="ctr"/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Special uses of the</a:t>
            </a:r>
            <a:endParaRPr lang="ru-RU" sz="4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9416"/>
            <a:ext cx="8001056" cy="524858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With </a:t>
            </a:r>
            <a:r>
              <a:rPr lang="en-US" sz="3600" b="1" dirty="0" smtClean="0"/>
              <a:t>the first</a:t>
            </a:r>
            <a:r>
              <a:rPr lang="en-US" sz="3600" dirty="0" smtClean="0"/>
              <a:t>, </a:t>
            </a:r>
            <a:r>
              <a:rPr lang="en-US" sz="3600" b="1" dirty="0" smtClean="0"/>
              <a:t>the second </a:t>
            </a:r>
            <a:r>
              <a:rPr lang="en-US" sz="3600" dirty="0" smtClean="0"/>
              <a:t>etc</a:t>
            </a:r>
          </a:p>
          <a:p>
            <a:pPr lvl="1"/>
            <a:r>
              <a:rPr lang="en-US" sz="3300" b="1" u="sng" dirty="0" smtClean="0">
                <a:solidFill>
                  <a:srgbClr val="C00000"/>
                </a:solidFill>
              </a:rPr>
              <a:t>A second</a:t>
            </a:r>
            <a:r>
              <a:rPr lang="en-US" sz="3300" b="1" dirty="0" smtClean="0">
                <a:solidFill>
                  <a:srgbClr val="C00000"/>
                </a:solidFill>
              </a:rPr>
              <a:t> means “another, one more”</a:t>
            </a:r>
          </a:p>
          <a:p>
            <a:r>
              <a:rPr lang="en-US" sz="3600" dirty="0" smtClean="0"/>
              <a:t>With adjectives that refer to groups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The rich, the poor</a:t>
            </a:r>
          </a:p>
          <a:p>
            <a:r>
              <a:rPr lang="en-US" sz="3600" dirty="0" smtClean="0"/>
              <a:t>With nationalities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The Chinese</a:t>
            </a:r>
          </a:p>
          <a:p>
            <a:r>
              <a:rPr lang="en-US" sz="3500" dirty="0" smtClean="0"/>
              <a:t>With musical instruments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I play the violin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5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Zero article</a:t>
            </a:r>
            <a:endParaRPr lang="ru-RU" sz="54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When we talk in general with </a:t>
            </a:r>
            <a:r>
              <a:rPr lang="en-US" sz="3200" dirty="0" err="1" smtClean="0"/>
              <a:t>uncount.nouns</a:t>
            </a:r>
            <a:r>
              <a:rPr lang="en-US" sz="3200" dirty="0" smtClean="0"/>
              <a:t> or with plural nouns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Life was more difficult for our grandparents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People are often afraid of taking risks.</a:t>
            </a:r>
          </a:p>
          <a:p>
            <a:r>
              <a:rPr lang="en-US" sz="3200" dirty="0" smtClean="0"/>
              <a:t>Common expressions: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At home, in/to hospital, in/to prison, at/school, at/to university, at/to work</a:t>
            </a:r>
          </a:p>
          <a:p>
            <a:r>
              <a:rPr lang="en-US" sz="2800" dirty="0" smtClean="0"/>
              <a:t>With seasons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I like summer a lot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endParaRPr lang="en-US" sz="2700" dirty="0" smtClean="0"/>
          </a:p>
          <a:p>
            <a:pPr lvl="1"/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txBody>
          <a:bodyPr/>
          <a:lstStyle/>
          <a:p>
            <a:pPr algn="ctr"/>
            <a:r>
              <a:rPr lang="en-US" sz="54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Zero article</a:t>
            </a:r>
            <a:endParaRPr lang="ru-RU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With names of meals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When did you have lunch?</a:t>
            </a:r>
          </a:p>
          <a:p>
            <a:r>
              <a:rPr lang="en-US" sz="3600" dirty="0" smtClean="0"/>
              <a:t>With names of languages without the word “language”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She knows English, BUT she knows the English language</a:t>
            </a:r>
          </a:p>
          <a:p>
            <a:r>
              <a:rPr lang="en-US" sz="3500" dirty="0" smtClean="0"/>
              <a:t>With names of months and days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My Birthday is in April. </a:t>
            </a:r>
          </a:p>
          <a:p>
            <a:pPr lvl="1"/>
            <a:r>
              <a:rPr lang="en-US" sz="3200" b="1" dirty="0" smtClean="0">
                <a:solidFill>
                  <a:srgbClr val="C00000"/>
                </a:solidFill>
              </a:rPr>
              <a:t>I work on Monday.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en-US" sz="48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Geographical names</a:t>
            </a:r>
            <a:endParaRPr lang="ru-RU" sz="480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Geographical names are used without articles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England, France, Tomsk, </a:t>
            </a:r>
            <a:r>
              <a:rPr lang="en-US" sz="2800" b="1" dirty="0" err="1" smtClean="0">
                <a:solidFill>
                  <a:srgbClr val="C00000"/>
                </a:solidFill>
              </a:rPr>
              <a:t>Moskow</a:t>
            </a:r>
            <a:endParaRPr lang="en-US" sz="2800" b="1" dirty="0" smtClean="0">
              <a:solidFill>
                <a:srgbClr val="C00000"/>
              </a:solidFill>
            </a:endParaRPr>
          </a:p>
          <a:p>
            <a:r>
              <a:rPr lang="en-US" sz="2800" dirty="0" smtClean="0"/>
              <a:t>Words </a:t>
            </a:r>
            <a:r>
              <a:rPr lang="en-US" sz="2800" b="1" i="1" dirty="0" smtClean="0"/>
              <a:t>republic, union, kingdom &amp; states </a:t>
            </a:r>
            <a:r>
              <a:rPr lang="en-US" sz="2800" dirty="0" smtClean="0"/>
              <a:t>are used with </a:t>
            </a:r>
            <a:r>
              <a:rPr lang="en-US" sz="2800" u="sng" dirty="0" smtClean="0"/>
              <a:t>the definite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United Kingdom, the Czech Republic</a:t>
            </a:r>
          </a:p>
          <a:p>
            <a:r>
              <a:rPr lang="en-US" sz="2800" dirty="0" smtClean="0"/>
              <a:t>Names of </a:t>
            </a:r>
            <a:r>
              <a:rPr lang="en-US" sz="2800" b="1" i="1" u="sng" dirty="0" smtClean="0"/>
              <a:t>oceans, seas &amp; rivers</a:t>
            </a:r>
            <a:r>
              <a:rPr lang="en-US" sz="2800" b="1" i="1" dirty="0" smtClean="0"/>
              <a:t> </a:t>
            </a:r>
            <a:r>
              <a:rPr lang="en-US" sz="2800" dirty="0" smtClean="0"/>
              <a:t>are used with the definite article</a:t>
            </a:r>
          </a:p>
          <a:p>
            <a:pPr lvl="1"/>
            <a:r>
              <a:rPr lang="en-US" sz="2800" b="1" dirty="0" smtClean="0">
                <a:solidFill>
                  <a:srgbClr val="C00000"/>
                </a:solidFill>
              </a:rPr>
              <a:t>the Pacific Ocean, the Black Sea</a:t>
            </a:r>
            <a:endParaRPr lang="ru-RU" sz="2800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lum bright="-2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338" y="5715016"/>
            <a:ext cx="928662" cy="106274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3">
      <a:dk1>
        <a:sysClr val="windowText" lastClr="000000"/>
      </a:dk1>
      <a:lt1>
        <a:srgbClr val="E5E7EB"/>
      </a:lt1>
      <a:dk2>
        <a:srgbClr val="E5E7EB"/>
      </a:dk2>
      <a:lt2>
        <a:srgbClr val="D8DBE2"/>
      </a:lt2>
      <a:accent1>
        <a:srgbClr val="D16349"/>
      </a:accent1>
      <a:accent2>
        <a:srgbClr val="CCB400"/>
      </a:accent2>
      <a:accent3>
        <a:srgbClr val="A8422A"/>
      </a:accent3>
      <a:accent4>
        <a:srgbClr val="A8422A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onstantia">
      <a:majorFont>
        <a:latin typeface="Constantia"/>
        <a:ea typeface=""/>
        <a:cs typeface=""/>
      </a:majorFont>
      <a:minorFont>
        <a:latin typeface="Constantia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462</TotalTime>
  <Words>599</Words>
  <Application>Microsoft Office PowerPoint</Application>
  <PresentationFormat>Экран (4:3)</PresentationFormat>
  <Paragraphs>86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Изящная</vt:lpstr>
      <vt:lpstr>articles</vt:lpstr>
      <vt:lpstr>Indefinite articles  a &amp; an</vt:lpstr>
      <vt:lpstr>A &amp; the</vt:lpstr>
      <vt:lpstr>Special uses of A &amp; AN</vt:lpstr>
      <vt:lpstr>Special uses of THe</vt:lpstr>
      <vt:lpstr>Special uses of the</vt:lpstr>
      <vt:lpstr>Zero article</vt:lpstr>
      <vt:lpstr>Zero article</vt:lpstr>
      <vt:lpstr>Geographical names</vt:lpstr>
      <vt:lpstr>Geographical names</vt:lpstr>
      <vt:lpstr>Geographical names</vt:lpstr>
      <vt:lpstr>Geographical names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articles</dc:title>
  <dc:creator>Valeriya Y. Pustovalova</dc:creator>
  <cp:lastModifiedBy>Айгерим Советхановна</cp:lastModifiedBy>
  <cp:revision>51</cp:revision>
  <dcterms:modified xsi:type="dcterms:W3CDTF">2020-03-23T05:29:34Z</dcterms:modified>
</cp:coreProperties>
</file>